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3" r:id="rId7"/>
    <p:sldId id="265" r:id="rId8"/>
    <p:sldId id="266" r:id="rId9"/>
    <p:sldId id="270" r:id="rId10"/>
    <p:sldId id="271" r:id="rId11"/>
    <p:sldId id="274" r:id="rId12"/>
    <p:sldId id="275" r:id="rId13"/>
    <p:sldId id="276" r:id="rId14"/>
    <p:sldId id="277" r:id="rId15"/>
    <p:sldId id="278" r:id="rId16"/>
    <p:sldId id="261" r:id="rId17"/>
    <p:sldId id="262" r:id="rId18"/>
    <p:sldId id="264" r:id="rId19"/>
    <p:sldId id="267" r:id="rId20"/>
    <p:sldId id="268" r:id="rId21"/>
    <p:sldId id="269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3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A1260-D51A-4974-9732-1A060A13C216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B4C0E8-B303-43B5-BD31-9826906E35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 of cationic </a:t>
            </a:r>
            <a:r>
              <a:rPr lang="en-US" dirty="0" err="1" smtClean="0"/>
              <a:t>transfection</a:t>
            </a:r>
            <a:r>
              <a:rPr lang="en-US" dirty="0" smtClean="0"/>
              <a:t> agent (</a:t>
            </a:r>
            <a:r>
              <a:rPr lang="en-US" dirty="0" err="1" smtClean="0"/>
              <a:t>lipofectamine</a:t>
            </a:r>
            <a:r>
              <a:rPr lang="en-US" dirty="0" smtClean="0"/>
              <a:t>) to PFPE emulsion strongly enhances PFPE uptake by up to 26-fold for same incubation 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4C0E8-B303-43B5-BD31-9826906E351E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Toxic at start</a:t>
            </a:r>
            <a:r>
              <a:rPr lang="en-US" baseline="0" dirty="0" smtClean="0"/>
              <a:t> of labeling, particularly when </a:t>
            </a:r>
            <a:r>
              <a:rPr lang="en-US" baseline="0" dirty="0" err="1" smtClean="0"/>
              <a:t>lipofectamine</a:t>
            </a:r>
            <a:r>
              <a:rPr lang="en-US" baseline="0" dirty="0" smtClean="0"/>
              <a:t> is used.  Later time points (18 and 24 hours), the cells appear to recover</a:t>
            </a:r>
          </a:p>
          <a:p>
            <a:r>
              <a:rPr lang="en-US" baseline="0" dirty="0" smtClean="0"/>
              <a:t>G6PD is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ubiquitous enzyme that is part of the pentose phosphate pathway and released by damaged cells into medium so used in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cytotoxicity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assay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4C0E8-B303-43B5-BD31-9826906E351E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19F intensity</a:t>
            </a:r>
            <a:r>
              <a:rPr lang="en-US" baseline="0" dirty="0" smtClean="0"/>
              <a:t> displayed on hot-iron intensity scale</a:t>
            </a:r>
          </a:p>
          <a:p>
            <a:r>
              <a:rPr lang="en-US" baseline="0" dirty="0" smtClean="0"/>
              <a:t>Middle:  </a:t>
            </a:r>
            <a:r>
              <a:rPr lang="en-US" dirty="0" err="1" smtClean="0">
                <a:sym typeface="Wingdings" pitchFamily="2" charset="2"/>
              </a:rPr>
              <a:t>hyperintensity</a:t>
            </a:r>
            <a:r>
              <a:rPr lang="en-US" dirty="0" smtClean="0">
                <a:sym typeface="Wingdings" pitchFamily="2" charset="2"/>
              </a:rPr>
              <a:t> in muscle consistent with presence of inflammatory cells</a:t>
            </a:r>
          </a:p>
          <a:p>
            <a:r>
              <a:rPr lang="en-US" dirty="0" smtClean="0">
                <a:sym typeface="Wingdings" pitchFamily="2" charset="2"/>
              </a:rPr>
              <a:t>Right:  track up from injection site, represent migration of DCs</a:t>
            </a:r>
            <a:r>
              <a:rPr lang="en-US" baseline="0" dirty="0" smtClean="0">
                <a:sym typeface="Wingdings" pitchFamily="2" charset="2"/>
              </a:rPr>
              <a:t> to draining lymph nodes.  Small </a:t>
            </a:r>
            <a:r>
              <a:rPr lang="en-US" baseline="0" dirty="0" err="1" smtClean="0">
                <a:sym typeface="Wingdings" pitchFamily="2" charset="2"/>
              </a:rPr>
              <a:t>porption</a:t>
            </a:r>
            <a:r>
              <a:rPr lang="en-US" baseline="0" dirty="0" smtClean="0">
                <a:sym typeface="Wingdings" pitchFamily="2" charset="2"/>
              </a:rPr>
              <a:t> of DCs injected in this manner can be found in LN within hours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4C0E8-B303-43B5-BD31-9826906E351E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MTT – measures activity of enzymes that reduce MTT </a:t>
            </a:r>
            <a:r>
              <a:rPr lang="en-US" dirty="0" smtClean="0">
                <a:sym typeface="Wingdings" pitchFamily="2" charset="2"/>
              </a:rPr>
              <a:t> take place when enzymes are active  conversion measure of viable</a:t>
            </a:r>
            <a:r>
              <a:rPr lang="en-US" baseline="0" dirty="0" smtClean="0">
                <a:sym typeface="Wingdings" pitchFamily="2" charset="2"/>
              </a:rPr>
              <a:t> cells  proliferation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4C0E8-B303-43B5-BD31-9826906E351E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B4C0E8-B303-43B5-BD31-9826906E351E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2D6CA17-D90F-4705-A27E-D16DD4ADCB8F}" type="datetimeFigureOut">
              <a:rPr lang="en-US" smtClean="0"/>
              <a:t>11/30/2010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7BB9171-BE2B-4191-BAED-BCBC5861314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95401"/>
            <a:ext cx="7924800" cy="2286962"/>
          </a:xfrm>
        </p:spPr>
        <p:txBody>
          <a:bodyPr>
            <a:normAutofit/>
          </a:bodyPr>
          <a:lstStyle/>
          <a:p>
            <a:r>
              <a:rPr lang="en-US" i="1" dirty="0" smtClean="0"/>
              <a:t>In vivo </a:t>
            </a:r>
            <a:r>
              <a:rPr lang="en-US" dirty="0" smtClean="0"/>
              <a:t>imaging </a:t>
            </a:r>
            <a:br>
              <a:rPr lang="en-US" dirty="0" smtClean="0"/>
            </a:br>
            <a:r>
              <a:rPr lang="en-US" dirty="0" smtClean="0"/>
              <a:t>platform for tracking immunotherapeutic cells</a:t>
            </a:r>
            <a:endParaRPr lang="en-US" i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Eric T. Ahrens, Rafael Flores, </a:t>
            </a:r>
            <a:r>
              <a:rPr lang="en-US" dirty="0" err="1" smtClean="0"/>
              <a:t>Hongyan</a:t>
            </a:r>
            <a:r>
              <a:rPr lang="en-US" dirty="0" smtClean="0"/>
              <a:t> </a:t>
            </a:r>
            <a:r>
              <a:rPr lang="en-US" dirty="0" err="1" smtClean="0"/>
              <a:t>Xu</a:t>
            </a:r>
            <a:r>
              <a:rPr lang="en-US" dirty="0" smtClean="0"/>
              <a:t>, and Penelope A. Morel</a:t>
            </a:r>
          </a:p>
          <a:p>
            <a:r>
              <a:rPr lang="en-US" i="1" dirty="0" smtClean="0"/>
              <a:t>Nature</a:t>
            </a:r>
            <a:r>
              <a:rPr lang="en-US" dirty="0" smtClean="0"/>
              <a:t> </a:t>
            </a:r>
            <a:r>
              <a:rPr lang="en-US" i="1" dirty="0" smtClean="0"/>
              <a:t>Biotechnology</a:t>
            </a:r>
            <a:r>
              <a:rPr lang="en-US" dirty="0" smtClean="0"/>
              <a:t> (2005)</a:t>
            </a:r>
            <a:endParaRPr lang="en-US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895600" y="60198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Mimi Yen – 20.309 Fall 2010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648200" cy="423367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Inject 4 x 10</a:t>
            </a:r>
            <a:r>
              <a:rPr lang="en-US" baseline="30000" dirty="0" smtClean="0"/>
              <a:t>6</a:t>
            </a:r>
            <a:r>
              <a:rPr lang="en-US" dirty="0" smtClean="0"/>
              <a:t> labeled BMDCs subcutaneously into the tip of the hind foot pad</a:t>
            </a:r>
          </a:p>
          <a:p>
            <a:r>
              <a:rPr lang="en-US" baseline="30000" dirty="0" smtClean="0"/>
              <a:t>19</a:t>
            </a:r>
            <a:r>
              <a:rPr lang="en-US" dirty="0" smtClean="0"/>
              <a:t>F/</a:t>
            </a:r>
            <a:r>
              <a:rPr lang="en-US" baseline="30000" dirty="0" smtClean="0"/>
              <a:t>1</a:t>
            </a:r>
            <a:r>
              <a:rPr lang="en-US" dirty="0" smtClean="0"/>
              <a:t>H composite 6h post-injection shows cells migrating and accumulating in lymph node</a:t>
            </a:r>
          </a:p>
          <a:p>
            <a:r>
              <a:rPr lang="en-US" dirty="0" smtClean="0"/>
              <a:t>SNR of cells in node &gt; 10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Ability of PFPE-labeled DCs to migrate </a:t>
            </a:r>
            <a:r>
              <a:rPr lang="en-US" i="1" dirty="0" smtClean="0"/>
              <a:t>in vivo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914400"/>
            <a:ext cx="2981325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495800" cy="4525963"/>
          </a:xfrm>
        </p:spPr>
        <p:txBody>
          <a:bodyPr/>
          <a:lstStyle/>
          <a:p>
            <a:r>
              <a:rPr lang="en-US" dirty="0" smtClean="0"/>
              <a:t>18 x </a:t>
            </a:r>
            <a:r>
              <a:rPr lang="en-US" dirty="0" smtClean="0"/>
              <a:t>10</a:t>
            </a:r>
            <a:r>
              <a:rPr lang="en-US" baseline="30000" dirty="0" smtClean="0"/>
              <a:t>6</a:t>
            </a:r>
            <a:r>
              <a:rPr lang="en-US" dirty="0" smtClean="0"/>
              <a:t> labeled </a:t>
            </a:r>
            <a:r>
              <a:rPr lang="en-US" dirty="0" smtClean="0"/>
              <a:t>FSDCs injected via the tail vein</a:t>
            </a:r>
          </a:p>
          <a:p>
            <a:r>
              <a:rPr lang="en-US" baseline="30000" dirty="0" smtClean="0"/>
              <a:t>19</a:t>
            </a:r>
            <a:r>
              <a:rPr lang="en-US" dirty="0" smtClean="0"/>
              <a:t>F/</a:t>
            </a:r>
            <a:r>
              <a:rPr lang="en-US" baseline="30000" dirty="0" smtClean="0"/>
              <a:t>1</a:t>
            </a:r>
            <a:r>
              <a:rPr lang="en-US" dirty="0" smtClean="0"/>
              <a:t>H </a:t>
            </a:r>
            <a:r>
              <a:rPr lang="en-US" dirty="0" smtClean="0"/>
              <a:t>composite slice through torso shows pronounced signal in liver and spleen and weakly present in the lungs</a:t>
            </a:r>
          </a:p>
          <a:p>
            <a:r>
              <a:rPr lang="en-US" dirty="0" smtClean="0"/>
              <a:t>SNR ~ 9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Intravenous Delivery of PFPE-labeled DCs</a:t>
            </a:r>
            <a:endParaRPr lang="en-US" dirty="0"/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 l="72569" t="30833" r="20834" b="40000"/>
          <a:stretch>
            <a:fillRect/>
          </a:stretch>
        </p:blipFill>
        <p:spPr bwMode="auto">
          <a:xfrm>
            <a:off x="5715000" y="990600"/>
            <a:ext cx="2819400" cy="519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700" baseline="30000" dirty="0" smtClean="0"/>
              <a:t>19</a:t>
            </a:r>
            <a:r>
              <a:rPr lang="en-US" sz="2700" dirty="0" smtClean="0"/>
              <a:t>F </a:t>
            </a:r>
            <a:r>
              <a:rPr lang="en-US" sz="2700" dirty="0" smtClean="0"/>
              <a:t>spectrum exhibits single narrow resonance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700" dirty="0" smtClean="0"/>
              <a:t>Large number of NMR-equivalent fluorine atoms per molecule yields high sensitivity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700" dirty="0" smtClean="0"/>
              <a:t>Minimum number of detectable </a:t>
            </a:r>
            <a:r>
              <a:rPr lang="en-US" sz="2700" baseline="30000" dirty="0" smtClean="0"/>
              <a:t>19</a:t>
            </a:r>
            <a:r>
              <a:rPr lang="en-US" sz="2700" dirty="0" smtClean="0"/>
              <a:t>F spins per </a:t>
            </a:r>
            <a:r>
              <a:rPr lang="en-US" sz="2700" dirty="0" err="1" smtClean="0"/>
              <a:t>voxel</a:t>
            </a:r>
            <a:r>
              <a:rPr lang="en-US" sz="2700" dirty="0" smtClean="0"/>
              <a:t> on same order of magnitude as that of conventional </a:t>
            </a:r>
            <a:r>
              <a:rPr lang="en-US" sz="2700" baseline="30000" dirty="0" smtClean="0"/>
              <a:t>1</a:t>
            </a:r>
            <a:r>
              <a:rPr lang="en-US" sz="2700" dirty="0" smtClean="0"/>
              <a:t>H MRI </a:t>
            </a:r>
            <a:endParaRPr lang="en-US" sz="2700" dirty="0" smtClean="0"/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700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PFPE is a suitable MRI tracer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False negatives likely because cells must accumulate in sufficient quantities to reach detection threshold</a:t>
            </a:r>
          </a:p>
          <a:p>
            <a:r>
              <a:rPr lang="en-US" dirty="0" smtClean="0"/>
              <a:t>Can be passed to other cells if primary labeled cell dies and is </a:t>
            </a:r>
            <a:r>
              <a:rPr lang="en-US" dirty="0" err="1" smtClean="0"/>
              <a:t>endocytosed</a:t>
            </a:r>
            <a:r>
              <a:rPr lang="en-US" dirty="0" smtClean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with PFPE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Labeling cells before implantation may provide useful way of viewing cell migration for cellular therapeutics</a:t>
            </a:r>
          </a:p>
          <a:p>
            <a:r>
              <a:rPr lang="en-US" dirty="0" smtClean="0"/>
              <a:t>Technology broadly applicable to different cell types, not just DCs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Importance of PFPE-labeled DCs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575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Questions?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3810000" cy="4495800"/>
          </a:xfrm>
        </p:spPr>
        <p:txBody>
          <a:bodyPr/>
          <a:lstStyle/>
          <a:p>
            <a:r>
              <a:rPr lang="en-US" baseline="30000" dirty="0" smtClean="0"/>
              <a:t>19</a:t>
            </a:r>
            <a:r>
              <a:rPr lang="en-US" dirty="0" smtClean="0"/>
              <a:t>F NMR spectrum of intracellular PFPE emulsion particles in FSDCs (right peak)</a:t>
            </a:r>
          </a:p>
          <a:p>
            <a:r>
              <a:rPr lang="en-US" baseline="30000" dirty="0" smtClean="0"/>
              <a:t>19</a:t>
            </a:r>
            <a:r>
              <a:rPr lang="en-US" dirty="0" smtClean="0"/>
              <a:t>F reference compound, TFA, in adjacent capillary tube (left peak)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NMR line width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61458" t="20833" r="16320" b="28333"/>
          <a:stretch>
            <a:fillRect/>
          </a:stretch>
        </p:blipFill>
        <p:spPr bwMode="auto">
          <a:xfrm>
            <a:off x="4038600" y="1219200"/>
            <a:ext cx="4876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" y="1481328"/>
            <a:ext cx="39624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Used </a:t>
            </a:r>
            <a:r>
              <a:rPr lang="en-US" baseline="30000" dirty="0" smtClean="0"/>
              <a:t>19</a:t>
            </a:r>
            <a:r>
              <a:rPr lang="en-US" dirty="0" smtClean="0"/>
              <a:t>F NMR to monitor labeled FSDCs for 5 days</a:t>
            </a:r>
          </a:p>
          <a:p>
            <a:r>
              <a:rPr lang="en-US" baseline="30000" dirty="0" smtClean="0"/>
              <a:t>19</a:t>
            </a:r>
            <a:r>
              <a:rPr lang="en-US" dirty="0" smtClean="0"/>
              <a:t>F signal per cell decreased over time owing to cell division and subsequent dilution of PFPE</a:t>
            </a:r>
          </a:p>
          <a:p>
            <a:r>
              <a:rPr lang="en-US" dirty="0" smtClean="0"/>
              <a:t>After 5 days, intracellular </a:t>
            </a:r>
            <a:r>
              <a:rPr lang="en-US" baseline="30000" dirty="0" smtClean="0"/>
              <a:t>19</a:t>
            </a:r>
            <a:r>
              <a:rPr lang="en-US" dirty="0" smtClean="0"/>
              <a:t>F signal was ~15% of original</a:t>
            </a:r>
          </a:p>
          <a:p>
            <a:r>
              <a:rPr lang="en-US" dirty="0" smtClean="0"/>
              <a:t>No change in </a:t>
            </a:r>
            <a:r>
              <a:rPr lang="en-US" baseline="30000" dirty="0" smtClean="0"/>
              <a:t>19</a:t>
            </a:r>
            <a:r>
              <a:rPr lang="en-US" dirty="0" smtClean="0"/>
              <a:t>F NMR line shape as a function of time, so there is no breakdown of the PFPE molecules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Intracellular retention of PFPE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57292" t="18333" r="12153" b="23333"/>
          <a:stretch>
            <a:fillRect/>
          </a:stretch>
        </p:blipFill>
        <p:spPr bwMode="auto">
          <a:xfrm>
            <a:off x="4114800" y="1371600"/>
            <a:ext cx="478971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648200"/>
            <a:ext cx="8229600" cy="1359091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Intracellular PFPE particles appear as bright smooth spheroids</a:t>
            </a:r>
          </a:p>
          <a:p>
            <a:r>
              <a:rPr lang="en-US" dirty="0" err="1" smtClean="0"/>
              <a:t>Paricles</a:t>
            </a:r>
            <a:r>
              <a:rPr lang="en-US" dirty="0" smtClean="0"/>
              <a:t> </a:t>
            </a:r>
            <a:r>
              <a:rPr lang="en-US" dirty="0" err="1" smtClean="0"/>
              <a:t>comparmentalized</a:t>
            </a:r>
            <a:r>
              <a:rPr lang="en-US" dirty="0" smtClean="0"/>
              <a:t> in regions consistent with vacuoles</a:t>
            </a:r>
          </a:p>
          <a:p>
            <a:r>
              <a:rPr lang="en-US" dirty="0" smtClean="0"/>
              <a:t>Osmium staining used to visualize structures highlighting unsaturated lipids in particles surface</a:t>
            </a:r>
          </a:p>
          <a:p>
            <a:r>
              <a:rPr lang="en-US" dirty="0" smtClean="0"/>
              <a:t>Small number of particles clustered together surrounded by tightly wrapped multiple membrane compartments, reminiscent of MHCII compartments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Intracellular incorporation of PFPE with TEM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085" y="1676400"/>
            <a:ext cx="7673831" cy="2859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4038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Measures leakage of the enzyme glucose 6-phosphate </a:t>
            </a:r>
            <a:r>
              <a:rPr lang="en-US" dirty="0" err="1" smtClean="0"/>
              <a:t>dehydrogenase</a:t>
            </a:r>
            <a:r>
              <a:rPr lang="en-US" dirty="0" smtClean="0"/>
              <a:t> from cytoplasm into culture medium</a:t>
            </a:r>
          </a:p>
          <a:p>
            <a:r>
              <a:rPr lang="en-US" dirty="0" smtClean="0"/>
              <a:t>Little or no apparent </a:t>
            </a:r>
            <a:r>
              <a:rPr lang="en-US" dirty="0" err="1" smtClean="0"/>
              <a:t>cytotoxicity</a:t>
            </a:r>
            <a:r>
              <a:rPr lang="en-US" dirty="0" smtClean="0"/>
              <a:t> for all conditions studied</a:t>
            </a:r>
          </a:p>
          <a:p>
            <a:r>
              <a:rPr lang="en-US" dirty="0" smtClean="0"/>
              <a:t>Right after labeling, some apparent toxicity, particularly when </a:t>
            </a:r>
            <a:r>
              <a:rPr lang="en-US" dirty="0" err="1" smtClean="0"/>
              <a:t>lipofectamine</a:t>
            </a:r>
            <a:r>
              <a:rPr lang="en-US" dirty="0" smtClean="0"/>
              <a:t> was used</a:t>
            </a:r>
          </a:p>
          <a:p>
            <a:r>
              <a:rPr lang="en-US" dirty="0" smtClean="0"/>
              <a:t>Cells recover at later time points (18 and 24 hours) and apparent toxicity is no greater than that of the controls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Cytotoxicity</a:t>
            </a:r>
            <a:r>
              <a:rPr lang="en-US" dirty="0" smtClean="0"/>
              <a:t> of PFPE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65278" t="25833" r="19444" b="43334"/>
          <a:stretch>
            <a:fillRect/>
          </a:stretch>
        </p:blipFill>
        <p:spPr bwMode="auto">
          <a:xfrm>
            <a:off x="4419600" y="1600200"/>
            <a:ext cx="407773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Advantages for cells as therapeutic systems:</a:t>
            </a:r>
          </a:p>
          <a:p>
            <a:pPr lvl="1"/>
            <a:r>
              <a:rPr lang="en-US" dirty="0" smtClean="0"/>
              <a:t>Ability to carry out complex functions</a:t>
            </a:r>
          </a:p>
          <a:p>
            <a:pPr lvl="1"/>
            <a:r>
              <a:rPr lang="en-US" dirty="0" smtClean="0"/>
              <a:t>Responsive to changes in surrounding tissues of host organism</a:t>
            </a:r>
          </a:p>
          <a:p>
            <a:r>
              <a:rPr lang="en-US" dirty="0" smtClean="0"/>
              <a:t>Few noninvasive techniques exist for monitoring cells after administration</a:t>
            </a:r>
          </a:p>
          <a:p>
            <a:r>
              <a:rPr lang="en-US" dirty="0" smtClean="0"/>
              <a:t>Current monitoring conducted by histological analyses</a:t>
            </a:r>
          </a:p>
          <a:p>
            <a:pPr lvl="1"/>
            <a:r>
              <a:rPr lang="en-US" dirty="0" smtClean="0"/>
              <a:t>Animal sacrifice </a:t>
            </a:r>
          </a:p>
          <a:p>
            <a:pPr lvl="1"/>
            <a:r>
              <a:rPr lang="en-US" dirty="0" smtClean="0"/>
              <a:t>T</a:t>
            </a:r>
            <a:r>
              <a:rPr lang="en-US" dirty="0" smtClean="0"/>
              <a:t>issue biopsies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Therapeutics</a:t>
            </a:r>
            <a:endParaRPr lang="en-US" dirty="0"/>
          </a:p>
        </p:txBody>
      </p:sp>
      <p:pic>
        <p:nvPicPr>
          <p:cNvPr id="3074" name="Picture 2" descr="http://www.cd83.de/cd83info_images/about_dcs_picture_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4648200"/>
            <a:ext cx="2238375" cy="2009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38862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MTT measures mitochondrial activity</a:t>
            </a:r>
          </a:p>
          <a:p>
            <a:r>
              <a:rPr lang="en-US" dirty="0" err="1" smtClean="0"/>
              <a:t>dsDNA</a:t>
            </a:r>
            <a:r>
              <a:rPr lang="en-US" dirty="0" smtClean="0"/>
              <a:t> assay measures total amount</a:t>
            </a:r>
          </a:p>
          <a:p>
            <a:r>
              <a:rPr lang="en-US" dirty="0" smtClean="0"/>
              <a:t>Little or no apparent difference in cell proliferation between labeled cells and controls</a:t>
            </a:r>
          </a:p>
          <a:p>
            <a:r>
              <a:rPr lang="en-US" dirty="0" smtClean="0"/>
              <a:t>Result confirmed by direct cell counts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Proliferation assays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 l="80208" t="26667" r="4861" b="43333"/>
          <a:stretch>
            <a:fillRect/>
          </a:stretch>
        </p:blipFill>
        <p:spPr bwMode="auto">
          <a:xfrm>
            <a:off x="4876800" y="1295400"/>
            <a:ext cx="3276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 l="65278" t="56667" r="19792" b="14167"/>
          <a:stretch>
            <a:fillRect/>
          </a:stretch>
        </p:blipFill>
        <p:spPr bwMode="auto">
          <a:xfrm>
            <a:off x="4896896" y="4130712"/>
            <a:ext cx="3276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24400"/>
            <a:ext cx="7848600" cy="1282891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Flow </a:t>
            </a:r>
            <a:r>
              <a:rPr lang="en-US" dirty="0" err="1" smtClean="0"/>
              <a:t>cytometric</a:t>
            </a:r>
            <a:r>
              <a:rPr lang="en-US" dirty="0" smtClean="0"/>
              <a:t> analysis of cell surface markers including CD80 and MHC class II </a:t>
            </a:r>
          </a:p>
          <a:p>
            <a:r>
              <a:rPr lang="en-US" dirty="0" smtClean="0"/>
              <a:t>Any increase in expression levels indicate maturation of DCs, which may alter migratory ability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Altered phenotype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80208" t="55833" r="4514" b="18333"/>
          <a:stretch>
            <a:fillRect/>
          </a:stretch>
        </p:blipFill>
        <p:spPr bwMode="auto">
          <a:xfrm>
            <a:off x="1976284" y="1143000"/>
            <a:ext cx="5191432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481328"/>
            <a:ext cx="47244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Cells double-labeled with PFPE and 5-chloromethylfluorescein </a:t>
            </a:r>
            <a:r>
              <a:rPr lang="en-US" dirty="0" err="1" smtClean="0"/>
              <a:t>diacetate</a:t>
            </a:r>
            <a:r>
              <a:rPr lang="en-US" dirty="0" smtClean="0"/>
              <a:t> (CMFDA) and injected them into the foot pad</a:t>
            </a:r>
          </a:p>
          <a:p>
            <a:r>
              <a:rPr lang="en-US" dirty="0" smtClean="0"/>
              <a:t>24h post-injection, excised </a:t>
            </a:r>
            <a:r>
              <a:rPr lang="en-US" dirty="0" err="1" smtClean="0"/>
              <a:t>popliteal</a:t>
            </a:r>
            <a:r>
              <a:rPr lang="en-US" dirty="0" smtClean="0"/>
              <a:t> node as well as inguinal and </a:t>
            </a:r>
            <a:r>
              <a:rPr lang="en-US" dirty="0" err="1" smtClean="0"/>
              <a:t>axillary</a:t>
            </a:r>
            <a:r>
              <a:rPr lang="en-US" dirty="0" smtClean="0"/>
              <a:t> nodes as controls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Migration pattern</a:t>
            </a:r>
            <a:endParaRPr lang="en-US" dirty="0"/>
          </a:p>
        </p:txBody>
      </p:sp>
      <p:pic>
        <p:nvPicPr>
          <p:cNvPr id="27650" name="Picture 2" descr="File:Lymph node regions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838200"/>
            <a:ext cx="40005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l="72917" t="50000" r="4514" b="24167"/>
          <a:stretch>
            <a:fillRect/>
          </a:stretch>
        </p:blipFill>
        <p:spPr bwMode="auto">
          <a:xfrm>
            <a:off x="1296629" y="1143000"/>
            <a:ext cx="6550742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267200"/>
            <a:ext cx="8229600" cy="17400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- Fluorescent cells visible in </a:t>
            </a:r>
            <a:r>
              <a:rPr lang="en-US" dirty="0" err="1" smtClean="0"/>
              <a:t>popliteal</a:t>
            </a:r>
            <a:r>
              <a:rPr lang="en-US" dirty="0" smtClean="0"/>
              <a:t> LNs of mice receiving double labeled DCs</a:t>
            </a:r>
          </a:p>
          <a:p>
            <a:r>
              <a:rPr lang="en-US" dirty="0" smtClean="0"/>
              <a:t>B - None seen in </a:t>
            </a:r>
            <a:r>
              <a:rPr lang="en-US" dirty="0" err="1" smtClean="0"/>
              <a:t>popliteal</a:t>
            </a:r>
            <a:r>
              <a:rPr lang="en-US" dirty="0" smtClean="0"/>
              <a:t> nodes when DCs labeled only with PFPE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FACS analysis of DCs in excised lymph nodes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Cells incubated with metal-ion based </a:t>
            </a:r>
            <a:r>
              <a:rPr lang="en-US" baseline="30000" dirty="0" smtClean="0"/>
              <a:t>1</a:t>
            </a:r>
            <a:r>
              <a:rPr lang="en-US" dirty="0" smtClean="0"/>
              <a:t>H contrast agents </a:t>
            </a:r>
            <a:r>
              <a:rPr lang="en-US" i="1" dirty="0" smtClean="0"/>
              <a:t>ex vivo</a:t>
            </a:r>
            <a:r>
              <a:rPr lang="en-US" dirty="0" smtClean="0"/>
              <a:t> to promote uptake before administration</a:t>
            </a:r>
          </a:p>
          <a:p>
            <a:r>
              <a:rPr lang="en-US" dirty="0" smtClean="0"/>
              <a:t>Difficult to interpret subtle changes in image contrast of regions with labeled cells</a:t>
            </a:r>
          </a:p>
          <a:p>
            <a:r>
              <a:rPr lang="en-US" dirty="0" smtClean="0"/>
              <a:t>Large </a:t>
            </a:r>
            <a:r>
              <a:rPr lang="en-US" baseline="30000" dirty="0" smtClean="0"/>
              <a:t>1</a:t>
            </a:r>
            <a:r>
              <a:rPr lang="en-US" dirty="0" smtClean="0"/>
              <a:t>H background signal from mobile water makes it difficult to identify transplanted cells </a:t>
            </a:r>
            <a:r>
              <a:rPr lang="en-US" i="1" dirty="0" smtClean="0"/>
              <a:t>in vivo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of MRI to visualize cells</a:t>
            </a:r>
            <a:endParaRPr lang="en-US" dirty="0"/>
          </a:p>
        </p:txBody>
      </p:sp>
      <p:pic>
        <p:nvPicPr>
          <p:cNvPr id="2050" name="Picture 2" descr="http://www.medicexchange.com/images/stories/news/mri_scanne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572000"/>
            <a:ext cx="2742229" cy="2152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51524" t="18491" r="10762" b="9057"/>
          <a:stretch>
            <a:fillRect/>
          </a:stretch>
        </p:blipFill>
        <p:spPr bwMode="auto">
          <a:xfrm>
            <a:off x="6477000" y="4419600"/>
            <a:ext cx="2514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Cells labeled </a:t>
            </a:r>
            <a:r>
              <a:rPr lang="en-US" i="1" dirty="0" smtClean="0"/>
              <a:t>ex vivo </a:t>
            </a:r>
            <a:r>
              <a:rPr lang="en-US" dirty="0" smtClean="0"/>
              <a:t>with  a </a:t>
            </a:r>
            <a:r>
              <a:rPr lang="en-US" dirty="0" err="1" smtClean="0"/>
              <a:t>perfluoropolyether</a:t>
            </a:r>
            <a:r>
              <a:rPr lang="en-US" dirty="0" smtClean="0"/>
              <a:t> (PFPE) tracer agent</a:t>
            </a:r>
          </a:p>
          <a:p>
            <a:r>
              <a:rPr lang="en-US" dirty="0" smtClean="0"/>
              <a:t>Administrated to subject and tracked using </a:t>
            </a:r>
            <a:r>
              <a:rPr lang="en-US" baseline="30000" dirty="0" smtClean="0"/>
              <a:t>19</a:t>
            </a:r>
            <a:r>
              <a:rPr lang="en-US" dirty="0" smtClean="0"/>
              <a:t>F MRI</a:t>
            </a:r>
          </a:p>
          <a:p>
            <a:r>
              <a:rPr lang="en-US" dirty="0" smtClean="0"/>
              <a:t>Therapeutic DCs currently evaluated for treatment of various diseases, so they are used for the focus of this study</a:t>
            </a:r>
          </a:p>
          <a:p>
            <a:pPr lvl="1"/>
            <a:r>
              <a:rPr lang="en-US" dirty="0" smtClean="0"/>
              <a:t>Primary cells from bone marrow (BMDCs)</a:t>
            </a:r>
          </a:p>
          <a:p>
            <a:pPr lvl="1"/>
            <a:r>
              <a:rPr lang="en-US" dirty="0" smtClean="0"/>
              <a:t>Fetal skin-derived DC line (FSDCs)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MRI tracking of </a:t>
            </a:r>
            <a:r>
              <a:rPr lang="en-US" dirty="0" err="1" smtClean="0"/>
              <a:t>dendritic</a:t>
            </a:r>
            <a:r>
              <a:rPr lang="en-US" dirty="0" smtClean="0"/>
              <a:t> cells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Examined NMR line width, labeling efficiency, and PFPE cellular retention time</a:t>
            </a:r>
          </a:p>
          <a:p>
            <a:pPr lvl="1"/>
            <a:r>
              <a:rPr lang="en-US" dirty="0" smtClean="0"/>
              <a:t>Single resonance line of ~ 150 Hz, narrow enough for MRI applications</a:t>
            </a:r>
          </a:p>
          <a:p>
            <a:pPr lvl="1"/>
            <a:r>
              <a:rPr lang="en-US" dirty="0" smtClean="0"/>
              <a:t>Each DC contained on average 0.25 </a:t>
            </a:r>
            <a:r>
              <a:rPr lang="en-US" dirty="0" err="1" smtClean="0"/>
              <a:t>ng</a:t>
            </a:r>
            <a:r>
              <a:rPr lang="en-US" dirty="0" smtClean="0"/>
              <a:t> of PFPE</a:t>
            </a:r>
          </a:p>
          <a:p>
            <a:pPr lvl="1"/>
            <a:r>
              <a:rPr lang="en-US" dirty="0" smtClean="0"/>
              <a:t>Intracellular </a:t>
            </a:r>
            <a:r>
              <a:rPr lang="en-US" baseline="30000" dirty="0" smtClean="0"/>
              <a:t>19</a:t>
            </a:r>
            <a:r>
              <a:rPr lang="en-US" dirty="0" smtClean="0"/>
              <a:t>F signal ~ 15% of initial value after 5 days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PFPE labeling characteristics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95300" y="5029200"/>
            <a:ext cx="8153400" cy="8382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Antigen retention compartments of FSDCs labeled with FITC-DX</a:t>
            </a:r>
          </a:p>
          <a:p>
            <a:r>
              <a:rPr lang="en-US" dirty="0" smtClean="0"/>
              <a:t>PFPE particles labeled with cyanine </a:t>
            </a:r>
            <a:r>
              <a:rPr lang="en-US" dirty="0" err="1" smtClean="0"/>
              <a:t>DiI</a:t>
            </a:r>
            <a:r>
              <a:rPr lang="en-US" dirty="0" smtClean="0"/>
              <a:t> </a:t>
            </a:r>
            <a:r>
              <a:rPr lang="en-US" dirty="0" err="1" smtClean="0"/>
              <a:t>fluorophore</a:t>
            </a:r>
            <a:r>
              <a:rPr lang="en-US" dirty="0" smtClean="0"/>
              <a:t> with </a:t>
            </a:r>
            <a:r>
              <a:rPr lang="en-US" dirty="0" err="1" smtClean="0"/>
              <a:t>lipofectamine</a:t>
            </a:r>
            <a:endParaRPr lang="en-US" dirty="0" smtClean="0"/>
          </a:p>
          <a:p>
            <a:r>
              <a:rPr lang="en-US" dirty="0" err="1" smtClean="0"/>
              <a:t>Confocal</a:t>
            </a:r>
            <a:r>
              <a:rPr lang="en-US" dirty="0" smtClean="0"/>
              <a:t> optical section through fixed FSDCs shows </a:t>
            </a:r>
            <a:r>
              <a:rPr lang="en-US" dirty="0" err="1" smtClean="0"/>
              <a:t>colocalization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Intracellular incorporation of PFPE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8269" y="1447800"/>
            <a:ext cx="6367462" cy="318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Examined cellular toxicity, proliferation, metabolism, and phenotype</a:t>
            </a:r>
          </a:p>
          <a:p>
            <a:r>
              <a:rPr lang="en-US" dirty="0" err="1" smtClean="0"/>
              <a:t>Cytotoxicity</a:t>
            </a:r>
            <a:r>
              <a:rPr lang="en-US" dirty="0" smtClean="0"/>
              <a:t> measured by leakage of enzyme glucose 6-phosphate </a:t>
            </a:r>
            <a:r>
              <a:rPr lang="en-US" dirty="0" err="1" smtClean="0"/>
              <a:t>dehydrogenase</a:t>
            </a:r>
            <a:r>
              <a:rPr lang="en-US" dirty="0" smtClean="0"/>
              <a:t> from cytoplasm into culture medium</a:t>
            </a:r>
          </a:p>
          <a:p>
            <a:pPr lvl="1"/>
            <a:r>
              <a:rPr lang="en-US" dirty="0" smtClean="0"/>
              <a:t>Little or no apparent </a:t>
            </a:r>
            <a:r>
              <a:rPr lang="en-US" dirty="0" err="1" smtClean="0"/>
              <a:t>cytotoxicity</a:t>
            </a:r>
            <a:endParaRPr lang="en-US" dirty="0" smtClean="0"/>
          </a:p>
          <a:p>
            <a:r>
              <a:rPr lang="en-US" dirty="0" smtClean="0"/>
              <a:t>Proliferation measured by two methods</a:t>
            </a:r>
          </a:p>
          <a:p>
            <a:pPr lvl="1"/>
            <a:r>
              <a:rPr lang="en-US" dirty="0" err="1" smtClean="0"/>
              <a:t>Methylthiazole</a:t>
            </a:r>
            <a:r>
              <a:rPr lang="en-US" dirty="0" smtClean="0"/>
              <a:t> </a:t>
            </a:r>
            <a:r>
              <a:rPr lang="en-US" dirty="0" err="1" smtClean="0"/>
              <a:t>tetrazolium</a:t>
            </a:r>
            <a:r>
              <a:rPr lang="en-US" dirty="0" smtClean="0"/>
              <a:t> (MTT) assay measuring mitochondrial activity</a:t>
            </a:r>
          </a:p>
          <a:p>
            <a:pPr lvl="1"/>
            <a:r>
              <a:rPr lang="en-US" dirty="0" smtClean="0"/>
              <a:t>Assay of total double-stranded DNA</a:t>
            </a:r>
          </a:p>
          <a:p>
            <a:pPr lvl="1"/>
            <a:r>
              <a:rPr lang="en-US" dirty="0" smtClean="0"/>
              <a:t>Little or no apparent difference between labeled cells and </a:t>
            </a:r>
            <a:r>
              <a:rPr lang="en-US" dirty="0" smtClean="0"/>
              <a:t>controls</a:t>
            </a:r>
          </a:p>
          <a:p>
            <a:r>
              <a:rPr lang="en-US" dirty="0" smtClean="0"/>
              <a:t>No altered phenotype based on flow </a:t>
            </a:r>
            <a:r>
              <a:rPr lang="en-US" dirty="0" err="1" smtClean="0"/>
              <a:t>cytometric</a:t>
            </a:r>
            <a:r>
              <a:rPr lang="en-US" dirty="0" smtClean="0"/>
              <a:t> analysis of CD80 and MHC class II (maturation markers)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In vitro </a:t>
            </a:r>
            <a:r>
              <a:rPr lang="en-US" dirty="0" smtClean="0"/>
              <a:t>assays on labeled DCs</a:t>
            </a:r>
            <a:endParaRPr lang="en-US" i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Visualized labeled DCs administered to mice by several routes</a:t>
            </a:r>
          </a:p>
          <a:p>
            <a:pPr lvl="1"/>
            <a:r>
              <a:rPr lang="en-US" dirty="0" smtClean="0"/>
              <a:t>Focal transplantation directly into tissues</a:t>
            </a:r>
          </a:p>
          <a:p>
            <a:pPr lvl="1"/>
            <a:r>
              <a:rPr lang="en-US" dirty="0" smtClean="0"/>
              <a:t>Intravenous injection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of </a:t>
            </a:r>
            <a:r>
              <a:rPr lang="en-US" baseline="30000" dirty="0" smtClean="0"/>
              <a:t>19</a:t>
            </a:r>
            <a:r>
              <a:rPr lang="en-US" dirty="0" smtClean="0"/>
              <a:t>F MRI </a:t>
            </a:r>
            <a:r>
              <a:rPr lang="en-US" i="1" dirty="0" smtClean="0"/>
              <a:t>in vivo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638800" y="1447800"/>
            <a:ext cx="3352800" cy="4559491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MRI images of mouse quadriceps 8 h after intramuscular injection of 8 X 10</a:t>
            </a:r>
            <a:r>
              <a:rPr lang="en-US" baseline="30000" dirty="0" smtClean="0"/>
              <a:t>6</a:t>
            </a:r>
            <a:r>
              <a:rPr lang="en-US" dirty="0" smtClean="0"/>
              <a:t> FSDCs</a:t>
            </a:r>
          </a:p>
          <a:p>
            <a:r>
              <a:rPr lang="en-US" dirty="0" smtClean="0"/>
              <a:t>Middle: T</a:t>
            </a:r>
            <a:r>
              <a:rPr lang="en-US" baseline="-25000" dirty="0" smtClean="0"/>
              <a:t>2</a:t>
            </a:r>
            <a:r>
              <a:rPr lang="en-US" dirty="0" smtClean="0"/>
              <a:t>-weighted </a:t>
            </a:r>
            <a:r>
              <a:rPr lang="en-US" baseline="30000" dirty="0" smtClean="0"/>
              <a:t>1</a:t>
            </a:r>
            <a:r>
              <a:rPr lang="en-US" dirty="0" smtClean="0"/>
              <a:t>H image in same slice plane </a:t>
            </a:r>
            <a:r>
              <a:rPr lang="en-US" dirty="0" smtClean="0">
                <a:sym typeface="Wingdings" pitchFamily="2" charset="2"/>
              </a:rPr>
              <a:t></a:t>
            </a:r>
            <a:endParaRPr lang="en-US" dirty="0" smtClean="0"/>
          </a:p>
          <a:p>
            <a:r>
              <a:rPr lang="en-US" dirty="0" smtClean="0"/>
              <a:t>Right: composite overly image of </a:t>
            </a:r>
            <a:r>
              <a:rPr lang="en-US" baseline="30000" dirty="0" smtClean="0"/>
              <a:t>19</a:t>
            </a:r>
            <a:r>
              <a:rPr lang="en-US" dirty="0" smtClean="0"/>
              <a:t>F/</a:t>
            </a:r>
            <a:r>
              <a:rPr lang="en-US" baseline="30000" dirty="0" smtClean="0"/>
              <a:t>1</a:t>
            </a:r>
            <a:r>
              <a:rPr lang="en-US" dirty="0" smtClean="0"/>
              <a:t>H shows DCs coincident with </a:t>
            </a:r>
            <a:r>
              <a:rPr lang="en-US" dirty="0" err="1" smtClean="0"/>
              <a:t>hyperintensity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Intramuscular injection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47800"/>
            <a:ext cx="5110525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87</TotalTime>
  <Words>1077</Words>
  <Application>Microsoft Office PowerPoint</Application>
  <PresentationFormat>On-screen Show (4:3)</PresentationFormat>
  <Paragraphs>112</Paragraphs>
  <Slides>23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Concourse</vt:lpstr>
      <vt:lpstr>In vivo imaging  platform for tracking immunotherapeutic cells</vt:lpstr>
      <vt:lpstr>Cellular Therapeutics</vt:lpstr>
      <vt:lpstr>Use of MRI to visualize cells</vt:lpstr>
      <vt:lpstr>MRI tracking of dendritic cells</vt:lpstr>
      <vt:lpstr>PFPE labeling characteristics </vt:lpstr>
      <vt:lpstr>Intracellular incorporation of PFPE</vt:lpstr>
      <vt:lpstr>In vitro assays on labeled DCs</vt:lpstr>
      <vt:lpstr>Potential of 19F MRI in vivo</vt:lpstr>
      <vt:lpstr>Intramuscular injection</vt:lpstr>
      <vt:lpstr>Ability of PFPE-labeled DCs to migrate in vivo</vt:lpstr>
      <vt:lpstr>Intravenous Delivery of PFPE-labeled DCs</vt:lpstr>
      <vt:lpstr>PFPE is a suitable MRI tracer </vt:lpstr>
      <vt:lpstr>Issues with PFPE</vt:lpstr>
      <vt:lpstr>Importance of PFPE-labeled DCs</vt:lpstr>
      <vt:lpstr>Questions?</vt:lpstr>
      <vt:lpstr>NMR line width</vt:lpstr>
      <vt:lpstr>Intracellular retention of PFPE</vt:lpstr>
      <vt:lpstr>Intracellular incorporation of PFPE with TEM</vt:lpstr>
      <vt:lpstr>Cytotoxicity of PFPE</vt:lpstr>
      <vt:lpstr>Proliferation assays</vt:lpstr>
      <vt:lpstr>Altered phenotype</vt:lpstr>
      <vt:lpstr>Migration pattern</vt:lpstr>
      <vt:lpstr>FACS analysis of DCs in excised lymph nodes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 vivo imaging  platform for tracking immunotherapeutic cells</dc:title>
  <dc:creator>Mimi Y</dc:creator>
  <cp:lastModifiedBy>Mimi Y</cp:lastModifiedBy>
  <cp:revision>95</cp:revision>
  <dcterms:created xsi:type="dcterms:W3CDTF">2010-11-30T07:47:59Z</dcterms:created>
  <dcterms:modified xsi:type="dcterms:W3CDTF">2010-11-30T09:15:18Z</dcterms:modified>
</cp:coreProperties>
</file>